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476672"/>
            <a:ext cx="6912768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Сатанівський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заклад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загальної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середньої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освіти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І – ІІІ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ступенів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Монастирищенської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районної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ради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Черкаської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області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uk-UA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Підпроєкт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Л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іги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старшокласників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uk-UA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«Щоденник </a:t>
            </a:r>
            <a:r>
              <a:rPr lang="uk-UA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корисних </a:t>
            </a:r>
            <a:r>
              <a:rPr lang="uk-UA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справ»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212976"/>
            <a:ext cx="3744416" cy="2664296"/>
          </a:xfrm>
        </p:spPr>
        <p:txBody>
          <a:bodyPr>
            <a:noAutofit/>
          </a:bodyPr>
          <a:lstStyle/>
          <a:p>
            <a:endParaRPr lang="uk-UA" sz="24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Куратор проєкту</a:t>
            </a:r>
            <a:r>
              <a:rPr lang="uk-UA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r>
              <a:rPr lang="uk-UA" sz="2400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Козовіт </a:t>
            </a:r>
            <a:r>
              <a:rPr lang="uk-UA" sz="2400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Л</a:t>
            </a:r>
            <a:r>
              <a:rPr lang="uk-UA" sz="2400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.М., </a:t>
            </a:r>
            <a:endParaRPr lang="uk-UA" sz="2400" i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400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педагог-організатор  </a:t>
            </a:r>
            <a:endParaRPr lang="ru-RU" sz="2400" i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400" b="1" dirty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Виконавці </a:t>
            </a:r>
            <a:r>
              <a:rPr lang="uk-UA" sz="2400" b="1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проєкту:</a:t>
            </a:r>
          </a:p>
          <a:p>
            <a:r>
              <a:rPr lang="uk-UA" sz="2400" b="1" dirty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uk-UA" sz="2400" b="1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чні 9-10 класів</a:t>
            </a:r>
            <a:endParaRPr lang="uk-UA" sz="2400" b="1" dirty="0">
              <a:ln w="10541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ЗДОРОВИМ БУТИ МОДНО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9"/>
            <a:ext cx="4857784" cy="235745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З метою </a:t>
            </a:r>
            <a:r>
              <a:rPr lang="ru-RU" dirty="0" err="1" smtClean="0">
                <a:solidFill>
                  <a:srgbClr val="FF0000"/>
                </a:solidFill>
              </a:rPr>
              <a:t>сприяння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розвитку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фізичного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здоров’я</a:t>
            </a:r>
            <a:r>
              <a:rPr lang="ru-RU" dirty="0" smtClean="0">
                <a:solidFill>
                  <a:srgbClr val="FF0000"/>
                </a:solidFill>
              </a:rPr>
              <a:t> ми </a:t>
            </a:r>
            <a:r>
              <a:rPr lang="ru-RU" dirty="0" err="1" smtClean="0">
                <a:solidFill>
                  <a:srgbClr val="FF0000"/>
                </a:solidFill>
              </a:rPr>
              <a:t>щорічно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беремо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активну</a:t>
            </a:r>
            <a:r>
              <a:rPr lang="ru-RU" dirty="0" smtClean="0">
                <a:solidFill>
                  <a:srgbClr val="FF0000"/>
                </a:solidFill>
              </a:rPr>
              <a:t> участь у </a:t>
            </a:r>
            <a:r>
              <a:rPr lang="ru-RU" dirty="0" err="1" smtClean="0">
                <a:solidFill>
                  <a:srgbClr val="FF0000"/>
                </a:solidFill>
              </a:rPr>
              <a:t>проведенні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Олімпійського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тижня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місячника</a:t>
            </a:r>
            <a:r>
              <a:rPr lang="ru-RU" dirty="0" smtClean="0">
                <a:solidFill>
                  <a:srgbClr val="FF0000"/>
                </a:solidFill>
              </a:rPr>
              <a:t> «За здоровий </a:t>
            </a:r>
            <a:r>
              <a:rPr lang="ru-RU" dirty="0" err="1" smtClean="0">
                <a:solidFill>
                  <a:srgbClr val="FF0000"/>
                </a:solidFill>
              </a:rPr>
              <a:t>спосіб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життя</a:t>
            </a:r>
            <a:r>
              <a:rPr lang="ru-RU" dirty="0" smtClean="0">
                <a:solidFill>
                  <a:srgbClr val="FF0000"/>
                </a:solidFill>
              </a:rPr>
              <a:t>», </a:t>
            </a:r>
            <a:r>
              <a:rPr lang="ru-RU" dirty="0" err="1" smtClean="0">
                <a:solidFill>
                  <a:srgbClr val="FF0000"/>
                </a:solidFill>
              </a:rPr>
              <a:t>Всесвітнього</a:t>
            </a:r>
            <a:r>
              <a:rPr lang="ru-RU" dirty="0" smtClean="0">
                <a:solidFill>
                  <a:srgbClr val="FF0000"/>
                </a:solidFill>
              </a:rPr>
              <a:t> дня </a:t>
            </a:r>
            <a:r>
              <a:rPr lang="ru-RU" dirty="0" err="1" smtClean="0">
                <a:solidFill>
                  <a:srgbClr val="FF0000"/>
                </a:solidFill>
              </a:rPr>
              <a:t>здоров’я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активними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учасниками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шкільних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міських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обласних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змагань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1027" name="Picture 3" descr="G:\ФОТО (6)\IMG_0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033" y="1196752"/>
            <a:ext cx="3907411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2D7A~1\AppData\Local\Temp\Rar$DIa4448.48559\IMG_0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0914"/>
            <a:ext cx="3861048" cy="259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2D7A~1\AppData\Local\Temp\Rar$DIa4448.32399\IMG_08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828084"/>
            <a:ext cx="3475175" cy="2606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Будь природі другом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5329246" cy="250032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1600" dirty="0" smtClean="0"/>
              <a:t> 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У  ШКОЛІ ГОЛОВНЕ ПИТАННЯ – ЕКОЛОГІЧНЕ ВИХОВАННЯ.         ПРОПАГАНДУЄМО УСЮДИ, ЩОБ ЗНАЛИ Й ЧУЛИ  ПРО ЦЕ ЛЮДИ:</a:t>
            </a:r>
          </a:p>
          <a:p>
            <a:pPr algn="ctr">
              <a:buNone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        МИ ЗА ЗБЕРЕЖЕННЯ ДОВКІЛЛЯ, ЗА ЦІКАВЕ І ЗМІСТОВНЕ ДОЗВІЛЛЯ. </a:t>
            </a:r>
          </a:p>
          <a:p>
            <a:pPr algn="ctr">
              <a:buNone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 МИ РАЗОМ, І КОМАНДА МИ ЄДИНА.   ВІД НАС ЗАЛЕЖАТЬ НА ПЛАНЕТІ ЗМІНИ.</a:t>
            </a:r>
          </a:p>
          <a:p>
            <a:pPr algn="ctr">
              <a:buNone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         СТРУМОЧКИ ЧИСТИМО ЗАВЖДИ  І ДЕРЕВЦЕ ПОСАДИМО ЗАЛЮБКИ.</a:t>
            </a:r>
          </a:p>
          <a:p>
            <a:pPr algn="ctr">
              <a:buNone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ВЕСЬ БРУД МИ ПРИБЕРЕМО, ПІДМЕТЕМО,  ЦІКАВІ ЗАХОДИ У ШКОЛІ ПРОВЕДЕМО.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G:\ФОТО (6)\IMG_1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3000396" cy="3071834"/>
          </a:xfrm>
          <a:prstGeom prst="rect">
            <a:avLst/>
          </a:prstGeom>
          <a:ln w="952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G:\ФОТО (6)\IMG_1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14752"/>
            <a:ext cx="314327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Картинки по запросу картинки про приро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1643">
            <a:off x="7094868" y="3805410"/>
            <a:ext cx="1571636" cy="102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Картинки по запросу картинки про природ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85860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Картинки по запросу картинки про природ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5143512"/>
            <a:ext cx="1221230" cy="100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err="1" smtClean="0">
                <a:solidFill>
                  <a:srgbClr val="002060"/>
                </a:solidFill>
              </a:rPr>
              <a:t>Акція</a:t>
            </a:r>
            <a:r>
              <a:rPr lang="ru-RU" b="1" i="1" dirty="0" smtClean="0">
                <a:solidFill>
                  <a:srgbClr val="002060"/>
                </a:solidFill>
              </a:rPr>
              <a:t> "</a:t>
            </a:r>
            <a:r>
              <a:rPr lang="ru-RU" b="1" i="1" dirty="0" err="1" smtClean="0">
                <a:solidFill>
                  <a:srgbClr val="002060"/>
                </a:solidFill>
              </a:rPr>
              <a:t>Чисте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серце</a:t>
            </a:r>
            <a:r>
              <a:rPr lang="ru-RU" b="1" i="1" dirty="0" smtClean="0">
                <a:solidFill>
                  <a:srgbClr val="002060"/>
                </a:solidFill>
              </a:rPr>
              <a:t> - </a:t>
            </a:r>
            <a:r>
              <a:rPr lang="ru-RU" b="1" i="1" dirty="0" err="1" smtClean="0">
                <a:solidFill>
                  <a:srgbClr val="002060"/>
                </a:solidFill>
              </a:rPr>
              <a:t>чисте</a:t>
            </a:r>
            <a:r>
              <a:rPr lang="ru-RU" b="1" i="1" dirty="0" smtClean="0">
                <a:solidFill>
                  <a:srgbClr val="002060"/>
                </a:solidFill>
              </a:rPr>
              <a:t>   село!"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G:\ФОТО (6)\IMG_1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57298"/>
            <a:ext cx="271464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ФОТО (6)\IMG_1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00306"/>
            <a:ext cx="264320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ФОТО (6)\IMG_1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2500330" cy="308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285860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714356"/>
            <a:ext cx="6572296" cy="541180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«Дитинство – це великий період життя, коли відбувається закладка основи моралі людини». Важко не погодитися з цим твердженням, тому що саме в дитинстві закладаються основи громадянськості та патріотизму, поваги до своєї історії, до людей.</a:t>
            </a:r>
          </a:p>
          <a:p>
            <a:pPr algn="ctr"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Отже, організовуючи, на перший погляд, невеликі, але реальні справи, ми, учні </a:t>
            </a:r>
            <a:r>
              <a:rPr lang="uk-UA" b="1" dirty="0" err="1" smtClean="0">
                <a:solidFill>
                  <a:srgbClr val="002060"/>
                </a:solidFill>
              </a:rPr>
              <a:t>Сатанівського</a:t>
            </a:r>
            <a:r>
              <a:rPr lang="uk-UA" b="1" dirty="0" smtClean="0">
                <a:solidFill>
                  <a:srgbClr val="002060"/>
                </a:solidFill>
              </a:rPr>
              <a:t> закладу, дотримуємося </a:t>
            </a:r>
            <a:r>
              <a:rPr lang="ru-RU" b="1" dirty="0" err="1" smtClean="0">
                <a:solidFill>
                  <a:srgbClr val="002060"/>
                </a:solidFill>
              </a:rPr>
              <a:t>ідейних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принципів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Служити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Богові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Батьківщині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ближнім</a:t>
            </a:r>
            <a:r>
              <a:rPr lang="ru-RU" b="1" dirty="0" smtClean="0">
                <a:solidFill>
                  <a:srgbClr val="002060"/>
                </a:solidFill>
              </a:rPr>
              <a:t>», </a:t>
            </a:r>
            <a:r>
              <a:rPr lang="ru-RU" b="1" dirty="0" err="1" smtClean="0">
                <a:solidFill>
                  <a:srgbClr val="002060"/>
                </a:solidFill>
              </a:rPr>
              <a:t>ділимося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любов’ю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теплом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кожним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виховуємо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собі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повагу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співчутливе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толерантне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ставлення</a:t>
            </a:r>
            <a:r>
              <a:rPr lang="ru-RU" b="1" dirty="0" smtClean="0">
                <a:solidFill>
                  <a:srgbClr val="002060"/>
                </a:solidFill>
              </a:rPr>
              <a:t> до людей, </a:t>
            </a:r>
            <a:r>
              <a:rPr lang="uk-UA" b="1" dirty="0" smtClean="0">
                <a:solidFill>
                  <a:srgbClr val="002060"/>
                </a:solidFill>
              </a:rPr>
              <a:t>вчимося  бути компетентними та відповідальними громадянами своєї держави, переповнюючись оптимістичними почуттями за долю України, усвідомлюючи, що кожен з нас і всі разом можемо зробити реальний внесок у розбудову своєї Батьківщини.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Поспішаймо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творити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добро,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щоб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наша земля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квітувала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садами,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повнилася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дитячим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сміхом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буяла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радістю</a:t>
            </a:r>
            <a:r>
              <a:rPr lang="ru-RU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!!!</a:t>
            </a:r>
          </a:p>
          <a:p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4" name="Picture 2" descr="Картинки по запросу картинки про добро"/>
          <p:cNvPicPr>
            <a:picLocks noChangeAspect="1" noChangeArrowheads="1"/>
          </p:cNvPicPr>
          <p:nvPr/>
        </p:nvPicPr>
        <p:blipFill rotWithShape="1">
          <a:blip r:embed="rId2"/>
          <a:srcRect l="2884" t="-14024" r="2884" b="12805"/>
          <a:stretch/>
        </p:blipFill>
        <p:spPr bwMode="auto">
          <a:xfrm>
            <a:off x="500034" y="288000"/>
            <a:ext cx="1764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75" y="3429000"/>
            <a:ext cx="1818440" cy="292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endParaRPr lang="ru-RU" sz="24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500042"/>
            <a:ext cx="7818092" cy="47291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000" b="1" dirty="0">
                <a:solidFill>
                  <a:srgbClr val="002060"/>
                </a:solidFill>
              </a:rPr>
              <a:t>Життя – це великий простір, велика таємниця, яка будується на певних цінностях. Ми не можемо уявити життя без людської доброти, порядності, почуття гідності, працелюбності, протистояння злу.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uk-UA" sz="2000" b="1" dirty="0">
                <a:solidFill>
                  <a:srgbClr val="002060"/>
                </a:solidFill>
              </a:rPr>
              <a:t>    Ми народилися на цій благословенній землі, щоб бути дбайливими господарями, щоб та Доброта, збережена нашими предками, не загинула, а засіяла всіма барвами Краси. Але, щоб це сталося, кожен повинен нести Любов у своєму серці до людей, до всього, що нас оточує, а ще замислитися над своїм існуванням, бо Добро починається з нас.  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</a:t>
            </a:r>
            <a:r>
              <a:rPr lang="uk-UA" sz="2000" b="1" dirty="0">
                <a:solidFill>
                  <a:srgbClr val="002060"/>
                </a:solidFill>
              </a:rPr>
              <a:t>Потрібно </a:t>
            </a:r>
            <a:r>
              <a:rPr lang="ru-RU" sz="2000" b="1" dirty="0">
                <a:solidFill>
                  <a:srgbClr val="002060"/>
                </a:solidFill>
              </a:rPr>
              <a:t>не </a:t>
            </a:r>
            <a:r>
              <a:rPr lang="ru-RU" sz="2000" b="1" dirty="0" err="1">
                <a:solidFill>
                  <a:srgbClr val="002060"/>
                </a:solidFill>
              </a:rPr>
              <a:t>залишатися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байдужим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до чужого болю, чужих сліз, уміти знаходити теплі слова, </a:t>
            </a:r>
            <a:r>
              <a:rPr lang="uk-UA" sz="2000" b="1" dirty="0" smtClean="0">
                <a:solidFill>
                  <a:srgbClr val="002060"/>
                </a:solidFill>
              </a:rPr>
              <a:t>уміти </a:t>
            </a:r>
            <a:r>
              <a:rPr lang="uk-UA" sz="2000" b="1" dirty="0">
                <a:solidFill>
                  <a:srgbClr val="002060"/>
                </a:solidFill>
              </a:rPr>
              <a:t>підтримати і стати пліч-о-пліч з тим, хто </a:t>
            </a:r>
            <a:r>
              <a:rPr lang="uk-UA" sz="2000" b="1" dirty="0" smtClean="0">
                <a:solidFill>
                  <a:srgbClr val="002060"/>
                </a:solidFill>
              </a:rPr>
              <a:t>потребує цього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uk-UA" b="1" dirty="0" smtClean="0">
              <a:solidFill>
                <a:schemeClr val="tx2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</a:p>
          <a:p>
            <a:pPr lvl="0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 ж поспішай,</a:t>
            </a:r>
            <a:r>
              <a:rPr kumimoji="0" lang="uk-UA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 час - немов комета…</a:t>
            </a:r>
          </a:p>
          <a:p>
            <a:pPr lvl="0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Тут посмішка – хороший добрий знак…</a:t>
            </a:r>
          </a:p>
          <a:p>
            <a:pPr lvl="0">
              <a:spcBef>
                <a:spcPct val="0"/>
              </a:spcBef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Ми -  разом. І на нас -  планета.</a:t>
            </a:r>
          </a:p>
          <a:p>
            <a:pPr lvl="0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Зроби комусь щось добре. Просто так!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357562"/>
            <a:ext cx="2616491" cy="299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/>
                <a:solidFill>
                  <a:srgbClr val="002060"/>
                </a:solidFill>
              </a:rPr>
              <a:t>Наші корисні справи</a:t>
            </a:r>
            <a:r>
              <a:rPr lang="uk-UA" b="1" dirty="0">
                <a:ln/>
                <a:solidFill>
                  <a:schemeClr val="accent4"/>
                </a:solidFill>
              </a:rPr>
              <a:t/>
            </a:r>
            <a:br>
              <a:rPr lang="uk-UA" b="1" dirty="0">
                <a:ln/>
                <a:solidFill>
                  <a:schemeClr val="accent4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052736"/>
            <a:ext cx="4906888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Твори </a:t>
            </a:r>
            <a:r>
              <a:rPr lang="uk-UA" b="1" dirty="0">
                <a:solidFill>
                  <a:srgbClr val="0070C0"/>
                </a:solidFill>
              </a:rPr>
              <a:t>добро </a:t>
            </a:r>
            <a:r>
              <a:rPr lang="uk-UA" b="1" dirty="0" smtClean="0">
                <a:solidFill>
                  <a:srgbClr val="0070C0"/>
                </a:solidFill>
              </a:rPr>
              <a:t>в </a:t>
            </a:r>
            <a:r>
              <a:rPr lang="uk-UA" b="1" dirty="0">
                <a:solidFill>
                  <a:srgbClr val="0070C0"/>
                </a:solidFill>
              </a:rPr>
              <a:t>ім’я </a:t>
            </a:r>
            <a:r>
              <a:rPr lang="uk-UA" b="1" dirty="0" smtClean="0">
                <a:solidFill>
                  <a:srgbClr val="0070C0"/>
                </a:solidFill>
              </a:rPr>
              <a:t>миру</a:t>
            </a:r>
          </a:p>
          <a:p>
            <a:pPr marL="0" indent="0" algn="ctr">
              <a:buNone/>
            </a:pPr>
            <a:r>
              <a:rPr lang="uk-UA" sz="1800" b="1" dirty="0" smtClean="0">
                <a:solidFill>
                  <a:srgbClr val="0070C0"/>
                </a:solidFill>
              </a:rPr>
              <a:t>    Сьогодні </a:t>
            </a:r>
            <a:r>
              <a:rPr lang="uk-UA" sz="1800" b="1" dirty="0">
                <a:solidFill>
                  <a:srgbClr val="0070C0"/>
                </a:solidFill>
              </a:rPr>
              <a:t>як ніколи гостро постала проблема миру в Україні. Було проведено ряд доброчинних заходів національно-патріотичного спрямування. </a:t>
            </a:r>
            <a:endParaRPr lang="uk-UA" sz="1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sz="1800" b="1" dirty="0" smtClean="0">
                <a:solidFill>
                  <a:srgbClr val="0070C0"/>
                </a:solidFill>
              </a:rPr>
              <a:t>   Учнями </a:t>
            </a:r>
            <a:r>
              <a:rPr lang="uk-UA" sz="1800" b="1" dirty="0">
                <a:solidFill>
                  <a:srgbClr val="0070C0"/>
                </a:solidFill>
              </a:rPr>
              <a:t>школи неодноразово надсилалася  волонтерська допомога українській </a:t>
            </a:r>
            <a:r>
              <a:rPr lang="uk-UA" sz="1800" b="1" dirty="0" smtClean="0">
                <a:solidFill>
                  <a:srgbClr val="0070C0"/>
                </a:solidFill>
              </a:rPr>
              <a:t>армії.  Було </a:t>
            </a:r>
            <a:r>
              <a:rPr lang="uk-UA" sz="1800" b="1" dirty="0">
                <a:solidFill>
                  <a:srgbClr val="0070C0"/>
                </a:solidFill>
              </a:rPr>
              <a:t>написано сотні листів, </a:t>
            </a:r>
            <a:r>
              <a:rPr lang="uk-UA" sz="1800" b="1" dirty="0" smtClean="0">
                <a:solidFill>
                  <a:srgbClr val="0070C0"/>
                </a:solidFill>
              </a:rPr>
              <a:t>віршів</a:t>
            </a:r>
            <a:r>
              <a:rPr lang="uk-UA" sz="1800" b="1" dirty="0">
                <a:solidFill>
                  <a:srgbClr val="0070C0"/>
                </a:solidFill>
              </a:rPr>
              <a:t> </a:t>
            </a:r>
            <a:r>
              <a:rPr lang="uk-UA" sz="1800" b="1" dirty="0" smtClean="0">
                <a:solidFill>
                  <a:srgbClr val="0070C0"/>
                </a:solidFill>
              </a:rPr>
              <a:t> </a:t>
            </a:r>
            <a:r>
              <a:rPr lang="uk-UA" sz="1800" b="1" dirty="0">
                <a:solidFill>
                  <a:srgbClr val="0070C0"/>
                </a:solidFill>
              </a:rPr>
              <a:t>та </a:t>
            </a:r>
            <a:r>
              <a:rPr lang="uk-UA" sz="1800" b="1" dirty="0" smtClean="0">
                <a:solidFill>
                  <a:srgbClr val="0070C0"/>
                </a:solidFill>
              </a:rPr>
              <a:t>намальовано безліч малюнків </a:t>
            </a:r>
            <a:r>
              <a:rPr lang="uk-UA" sz="1800" b="1" dirty="0">
                <a:solidFill>
                  <a:srgbClr val="0070C0"/>
                </a:solidFill>
              </a:rPr>
              <a:t>для </a:t>
            </a:r>
            <a:r>
              <a:rPr lang="uk-UA" sz="1800" b="1" dirty="0" smtClean="0">
                <a:solidFill>
                  <a:srgbClr val="0070C0"/>
                </a:solidFill>
              </a:rPr>
              <a:t> </a:t>
            </a:r>
            <a:r>
              <a:rPr lang="uk-UA" sz="1800" b="1" dirty="0">
                <a:solidFill>
                  <a:srgbClr val="0070C0"/>
                </a:solidFill>
              </a:rPr>
              <a:t>бійців АТО з проханням повертатися </a:t>
            </a:r>
            <a:r>
              <a:rPr lang="uk-UA" sz="1800" b="1" dirty="0" smtClean="0">
                <a:solidFill>
                  <a:srgbClr val="0070C0"/>
                </a:solidFill>
              </a:rPr>
              <a:t>живими. </a:t>
            </a:r>
            <a:r>
              <a:rPr lang="uk-UA" sz="1800" b="1" dirty="0">
                <a:solidFill>
                  <a:srgbClr val="0070C0"/>
                </a:solidFill>
              </a:rPr>
              <a:t>Добром, щирістю і патріотизмом пронизані </a:t>
            </a:r>
            <a:r>
              <a:rPr lang="uk-UA" sz="1800" b="1" dirty="0" smtClean="0">
                <a:solidFill>
                  <a:srgbClr val="0070C0"/>
                </a:solidFill>
              </a:rPr>
              <a:t>різноманітні  </a:t>
            </a:r>
            <a:r>
              <a:rPr lang="uk-UA" sz="1800" b="1" dirty="0">
                <a:solidFill>
                  <a:srgbClr val="0070C0"/>
                </a:solidFill>
              </a:rPr>
              <a:t>акції та </a:t>
            </a:r>
            <a:r>
              <a:rPr lang="uk-UA" sz="1800" b="1" dirty="0" smtClean="0">
                <a:solidFill>
                  <a:srgbClr val="0070C0"/>
                </a:solidFill>
              </a:rPr>
              <a:t>свята, зустрічі із воїнами АТО.</a:t>
            </a:r>
          </a:p>
          <a:p>
            <a:pPr marL="0" indent="0" algn="ctr">
              <a:buNone/>
            </a:pPr>
            <a:r>
              <a:rPr lang="uk-UA" sz="1800" b="1" dirty="0" smtClean="0">
                <a:solidFill>
                  <a:srgbClr val="0070C0"/>
                </a:solidFill>
              </a:rPr>
              <a:t>  Доброчинна  </a:t>
            </a:r>
            <a:r>
              <a:rPr lang="uk-UA" sz="1800" b="1" dirty="0">
                <a:solidFill>
                  <a:srgbClr val="0070C0"/>
                </a:solidFill>
              </a:rPr>
              <a:t>діяльність в </a:t>
            </a:r>
            <a:r>
              <a:rPr lang="uk-UA" sz="1800" b="1" dirty="0" err="1">
                <a:solidFill>
                  <a:srgbClr val="0070C0"/>
                </a:solidFill>
              </a:rPr>
              <a:t>С</a:t>
            </a:r>
            <a:r>
              <a:rPr lang="uk-UA" sz="1800" b="1" dirty="0" err="1" smtClean="0">
                <a:solidFill>
                  <a:srgbClr val="0070C0"/>
                </a:solidFill>
              </a:rPr>
              <a:t>атанівському</a:t>
            </a:r>
            <a:r>
              <a:rPr lang="uk-UA" sz="1800" b="1" dirty="0" smtClean="0">
                <a:solidFill>
                  <a:srgbClr val="0070C0"/>
                </a:solidFill>
              </a:rPr>
              <a:t> закладі </a:t>
            </a:r>
            <a:r>
              <a:rPr lang="uk-UA" sz="1800" b="1" dirty="0">
                <a:solidFill>
                  <a:srgbClr val="0070C0"/>
                </a:solidFill>
              </a:rPr>
              <a:t>продовжує свою ходу та надихає колектив учнів,  вчителів та батьків на нові звершення </a:t>
            </a:r>
            <a:r>
              <a:rPr lang="uk-UA" sz="1800" b="1" dirty="0" smtClean="0">
                <a:solidFill>
                  <a:srgbClr val="0070C0"/>
                </a:solidFill>
              </a:rPr>
              <a:t>в </a:t>
            </a:r>
            <a:r>
              <a:rPr lang="uk-UA" sz="1800" b="1" dirty="0">
                <a:solidFill>
                  <a:srgbClr val="0070C0"/>
                </a:solidFill>
              </a:rPr>
              <a:t>ім’я добра і миру на Землі.</a:t>
            </a:r>
            <a:endParaRPr lang="ru-RU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sz="1800" dirty="0" smtClean="0"/>
          </a:p>
        </p:txBody>
      </p:sp>
      <p:pic>
        <p:nvPicPr>
          <p:cNvPr id="6" name="Picture 2" descr="C:\Users\Ярик\Desktop\ДОБРІ СПРАВИ (5)\IMG_1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4" y="980728"/>
            <a:ext cx="3300177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Ярик\Downloads\IMG_0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23" y="3789040"/>
            <a:ext cx="20522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81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Ярик\Desktop\ДОБРІ СПРАВИ (5)\IMG_3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4" y="557676"/>
            <a:ext cx="3528392" cy="2930633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ФОТО (6)\IMG_1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41161" y="3068960"/>
            <a:ext cx="3888432" cy="3161579"/>
          </a:xfrm>
          <a:prstGeom prst="rect">
            <a:avLst/>
          </a:prstGeom>
          <a:noFill/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softEdge rad="317500"/>
          </a:effectLst>
          <a:scene3d>
            <a:camera prst="orthographicFront"/>
            <a:lightRig rig="threePt" dir="t"/>
          </a:scene3d>
          <a:sp3d prstMaterial="metal">
            <a:bevelT/>
            <a:bevelB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и про україн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531196"/>
            <a:ext cx="2592288" cy="2255458"/>
          </a:xfrm>
          <a:prstGeom prst="rect">
            <a:avLst/>
          </a:prstGeom>
          <a:noFill/>
        </p:spPr>
      </p:pic>
      <p:pic>
        <p:nvPicPr>
          <p:cNvPr id="2050" name="Picture 2" descr="C:\Users\Ярик\Downloads\IMG_14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22515"/>
            <a:ext cx="2976331" cy="2448272"/>
          </a:xfrm>
          <a:prstGeom prst="rect">
            <a:avLst/>
          </a:prstGeom>
          <a:noFill/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t="-3469" b="13993"/>
          <a:stretch/>
        </p:blipFill>
        <p:spPr bwMode="auto">
          <a:xfrm rot="17376524">
            <a:off x="-1145418" y="4352913"/>
            <a:ext cx="3404766" cy="12701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>
                <a:solidFill>
                  <a:srgbClr val="002060"/>
                </a:solidFill>
              </a:rPr>
              <a:t>Україна  </a:t>
            </a:r>
            <a:r>
              <a:rPr lang="uk-UA" b="1" i="1" dirty="0">
                <a:solidFill>
                  <a:srgbClr val="002060"/>
                </a:solidFill>
              </a:rPr>
              <a:t>понад усе </a:t>
            </a:r>
            <a:r>
              <a:rPr lang="uk-UA" b="1" i="1" dirty="0"/>
              <a:t/>
            </a:r>
            <a:br>
              <a:rPr lang="uk-UA" b="1" i="1" dirty="0"/>
            </a:br>
            <a:endParaRPr lang="ru-RU" dirty="0"/>
          </a:p>
        </p:txBody>
      </p:sp>
      <p:pic>
        <p:nvPicPr>
          <p:cNvPr id="3074" name="Picture 2" descr="F:\ФОТО (6)\IMG_0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5" y="1214754"/>
            <a:ext cx="3755128" cy="281634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Ярик\Desktop\ДОБРІ СПРАВИ (5)\IMG_99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704777" cy="2964828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1772817"/>
            <a:ext cx="3024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Героїв шануємо!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 Державу збудуємо! 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Серце запалимо! </a:t>
            </a:r>
          </a:p>
          <a:p>
            <a:r>
              <a:rPr lang="uk-UA" b="1" i="1" dirty="0">
                <a:solidFill>
                  <a:srgbClr val="FF0000"/>
                </a:solidFill>
              </a:rPr>
              <a:t>Україну прославимо!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14" b="14310"/>
          <a:stretch/>
        </p:blipFill>
        <p:spPr bwMode="auto">
          <a:xfrm>
            <a:off x="6478588" y="124645"/>
            <a:ext cx="2665412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 descr="C:\Users\Ярик\Downloads\IMG_1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3258111" cy="2232248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t="-3469" b="13993"/>
          <a:stretch/>
        </p:blipFill>
        <p:spPr bwMode="auto">
          <a:xfrm rot="16976957">
            <a:off x="-679211" y="4403999"/>
            <a:ext cx="2640664" cy="12459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26688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/>
              <a:t/>
            </a:r>
            <a:br>
              <a:rPr lang="uk-UA" b="1" i="1" dirty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sz="3600" b="1" i="1" dirty="0" smtClean="0">
                <a:solidFill>
                  <a:srgbClr val="002060"/>
                </a:solidFill>
              </a:rPr>
              <a:t>АКЦІЯ  </a:t>
            </a:r>
            <a:r>
              <a:rPr lang="uk-UA" sz="3600" b="1" i="1" dirty="0">
                <a:solidFill>
                  <a:srgbClr val="002060"/>
                </a:solidFill>
              </a:rPr>
              <a:t>«МИЛОСЕРДЯ»</a:t>
            </a:r>
            <a:br>
              <a:rPr lang="uk-UA" sz="3600" b="1" i="1" dirty="0">
                <a:solidFill>
                  <a:srgbClr val="002060"/>
                </a:solidFill>
              </a:rPr>
            </a:br>
            <a:r>
              <a:rPr lang="uk-UA" sz="2700" b="1" i="1" dirty="0">
                <a:solidFill>
                  <a:srgbClr val="002060"/>
                </a:solidFill>
              </a:rPr>
              <a:t>НЕХАЙ ВЧИНКИ ЗВУЧАТЬ </a:t>
            </a:r>
            <a:r>
              <a:rPr lang="uk-UA" sz="2700" b="1" i="1" dirty="0" smtClean="0">
                <a:solidFill>
                  <a:srgbClr val="002060"/>
                </a:solidFill>
              </a:rPr>
              <a:t>ГУЧНІШЕ,  </a:t>
            </a:r>
            <a:r>
              <a:rPr lang="uk-UA" sz="2700" b="1" i="1" dirty="0">
                <a:solidFill>
                  <a:srgbClr val="002060"/>
                </a:solidFill>
              </a:rPr>
              <a:t>НІЖ СЛОВА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uk-UA" b="1" i="1" dirty="0">
                <a:solidFill>
                  <a:srgbClr val="002060"/>
                </a:solidFill>
              </a:rPr>
              <a:t/>
            </a:r>
            <a:br>
              <a:rPr lang="uk-UA" b="1" i="1" dirty="0">
                <a:solidFill>
                  <a:srgbClr val="002060"/>
                </a:solidFill>
              </a:rPr>
            </a:br>
            <a:r>
              <a:rPr lang="uk-UA" b="1" i="1" dirty="0"/>
              <a:t> 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Багато корисних справ налічує скарбниця доброти учнів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Сатанівського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закладу. Щорічно восени ми проводимо акцію «Милосердя». Зібрані продукти харчування, домашнє консервування, дари лісу, поля та городу, одяг відправляємо до районного відділення Червоного Хреста та в зону АТО.   Стало доброю традицією проводити Ярмарку милосердя. Отримані кошти ідуть на допомогу  людям, які потребують постійної опіки.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F:\ФОТО (6)\IMG_0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384376" cy="278378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(6)\IMG_0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786190"/>
            <a:ext cx="2025259" cy="2700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t="15241" b="13623"/>
          <a:stretch/>
        </p:blipFill>
        <p:spPr bwMode="auto">
          <a:xfrm rot="18638212">
            <a:off x="-744790" y="4230758"/>
            <a:ext cx="3529305" cy="1842809"/>
          </a:xfrm>
          <a:prstGeom prst="rect">
            <a:avLst/>
          </a:prstGeom>
          <a:noFill/>
          <a:effectLst>
            <a:softEdge rad="12700"/>
          </a:effectLst>
          <a:extLst/>
        </p:spPr>
      </p:pic>
    </p:spTree>
    <p:extLst>
      <p:ext uri="{BB962C8B-B14F-4D97-AF65-F5344CB8AC3E}">
        <p14:creationId xmlns:p14="http://schemas.microsoft.com/office/powerpoint/2010/main" val="20399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ШАНУЙМО </a:t>
            </a:r>
            <a:r>
              <a:rPr lang="ru-RU" sz="3200" b="1" i="1" dirty="0">
                <a:solidFill>
                  <a:srgbClr val="002060"/>
                </a:solidFill>
              </a:rPr>
              <a:t>СТАРІСТЬ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Дуже часто самотність синім полотном цвіте попід вікнами стареньких людей.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Щодня 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вони чекають на підтримку, увагу, допомогу і просто на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щире,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тепле слово.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F:\ФОТО (6)\IMG_1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04694"/>
            <a:ext cx="233112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(6)\IMG_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3709"/>
            <a:ext cx="3168352" cy="2087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(6)\IMG_1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16835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(6)\IMG_1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84" y="1843189"/>
            <a:ext cx="221424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картинки про добр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1299" y="5085184"/>
            <a:ext cx="2062016" cy="133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0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uk-UA" sz="3600" b="1" i="1" dirty="0" smtClean="0">
                <a:solidFill>
                  <a:srgbClr val="002060"/>
                </a:solidFill>
              </a:rPr>
              <a:t>ВОНИ БОРОЛИСЯ ЗА НАШЕ ЖИТТЯ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8573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/>
              <a:t>    </a:t>
            </a:r>
            <a:r>
              <a:rPr lang="uk-UA" sz="2000" dirty="0" smtClean="0">
                <a:solidFill>
                  <a:srgbClr val="C00000"/>
                </a:solidFill>
              </a:rPr>
              <a:t>Неспинно спливають роки. Все глибше віддаляються  в історію грізні роки  Великої Вітчизняної війни.  Щороку в ці дні ми несемо квіти ветеранам, схиляємося у пошані перед  </a:t>
            </a:r>
            <a:r>
              <a:rPr lang="uk-UA" sz="2000" dirty="0" err="1" smtClean="0">
                <a:solidFill>
                  <a:srgbClr val="C00000"/>
                </a:solidFill>
              </a:rPr>
              <a:t>пам</a:t>
            </a:r>
            <a:r>
              <a:rPr lang="en-US" sz="2000" dirty="0" smtClean="0">
                <a:solidFill>
                  <a:srgbClr val="C00000"/>
                </a:solidFill>
              </a:rPr>
              <a:t>’</a:t>
            </a:r>
            <a:r>
              <a:rPr lang="uk-UA" sz="2000" dirty="0" err="1" smtClean="0">
                <a:solidFill>
                  <a:srgbClr val="C00000"/>
                </a:solidFill>
              </a:rPr>
              <a:t>ятниками</a:t>
            </a:r>
            <a:r>
              <a:rPr lang="uk-UA" sz="2000" dirty="0" smtClean="0">
                <a:solidFill>
                  <a:srgbClr val="C00000"/>
                </a:solidFill>
              </a:rPr>
              <a:t>  спочилим солдатам, дякуючи за життя, за щастя і свободу, за мирне небо. Це означає, що пам’ять народна жива, що подвиг загиблих не забутий.</a:t>
            </a:r>
          </a:p>
        </p:txBody>
      </p:sp>
      <p:pic>
        <p:nvPicPr>
          <p:cNvPr id="1027" name="Picture 3" descr="G:\ФОТО (6)\IMG_1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1615"/>
            <a:ext cx="3026616" cy="332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ФОТО (6)\IMG_1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356992"/>
            <a:ext cx="4071966" cy="3178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ердце 5"/>
          <p:cNvSpPr/>
          <p:nvPr/>
        </p:nvSpPr>
        <p:spPr>
          <a:xfrm>
            <a:off x="236534" y="5229200"/>
            <a:ext cx="914400" cy="9144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809328" y="5555303"/>
            <a:ext cx="914400" cy="914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r>
              <a:rPr lang="uk-UA" b="1" i="1" dirty="0" smtClean="0">
                <a:solidFill>
                  <a:srgbClr val="002060"/>
                </a:solidFill>
                <a:latin typeface="+mn-lt"/>
              </a:rPr>
              <a:t>Раз добром зігріте серце  вік не охолоне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600200"/>
            <a:ext cx="5614998" cy="218598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Добро – як казка, добро – як свято, його не можна купити за гроші. Воно виховується змалку. Тепло і невимушено спілкуються учні з маленькими дітками дитячого садочка «Росинка». Різноманітні свята, конкурси, ігри, інформаційні дайджести запам’ятовуються всім надовго. Даруймо всім добро, і тільки тоді ми гордо будемо нести </a:t>
            </a:r>
            <a:r>
              <a:rPr lang="uk-UA" sz="2000" dirty="0" err="1" smtClean="0">
                <a:solidFill>
                  <a:srgbClr val="0070C0"/>
                </a:solidFill>
              </a:rPr>
              <a:t>ім</a:t>
            </a:r>
            <a:r>
              <a:rPr lang="en-US" sz="2000" dirty="0" smtClean="0">
                <a:solidFill>
                  <a:srgbClr val="0070C0"/>
                </a:solidFill>
              </a:rPr>
              <a:t>’</a:t>
            </a:r>
            <a:r>
              <a:rPr lang="uk-UA" sz="2000" dirty="0" smtClean="0">
                <a:solidFill>
                  <a:srgbClr val="0070C0"/>
                </a:solidFill>
              </a:rPr>
              <a:t>я Людина.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G:\ФОТО (6)\IMG_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2030">
            <a:off x="514319" y="3991580"/>
            <a:ext cx="3808086" cy="2516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G:\ФОТО (6)\IMG_1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8991">
            <a:off x="5017172" y="3995950"/>
            <a:ext cx="3753327" cy="2479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Картинки по запросу картинки про приро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58" y="1288882"/>
            <a:ext cx="236649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636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Наші корисні справи </vt:lpstr>
      <vt:lpstr>Презентация PowerPoint</vt:lpstr>
      <vt:lpstr> Україна  понад усе  </vt:lpstr>
      <vt:lpstr>   АКЦІЯ  «МИЛОСЕРДЯ» НЕХАЙ ВЧИНКИ ЗВУЧАТЬ ГУЧНІШЕ,  НІЖ СЛОВА    </vt:lpstr>
      <vt:lpstr>   ШАНУЙМО СТАРІСТЬ Дуже часто самотність синім полотном цвіте попід вікнами стареньких людей. Щодня  вони чекають на підтримку, увагу, допомогу і просто на щире, тепле слово. </vt:lpstr>
      <vt:lpstr> ВОНИ БОРОЛИСЯ ЗА НАШЕ ЖИТТЯ </vt:lpstr>
      <vt:lpstr>  Раз добром зігріте серце  вік не охолоне</vt:lpstr>
      <vt:lpstr>ЗДОРОВИМ БУТИ МОДНО</vt:lpstr>
      <vt:lpstr>Будь природі другом</vt:lpstr>
      <vt:lpstr> Акція "Чисте серце - чисте   село!"</vt:lpstr>
      <vt:lpstr>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Ярик</cp:lastModifiedBy>
  <cp:revision>51</cp:revision>
  <dcterms:created xsi:type="dcterms:W3CDTF">2013-08-18T05:10:05Z</dcterms:created>
  <dcterms:modified xsi:type="dcterms:W3CDTF">2019-11-19T09:38:56Z</dcterms:modified>
</cp:coreProperties>
</file>